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1" r:id="rId4"/>
    <p:sldId id="262" r:id="rId5"/>
    <p:sldId id="259" r:id="rId6"/>
    <p:sldId id="258" r:id="rId7"/>
    <p:sldId id="260" r:id="rId8"/>
    <p:sldId id="269" r:id="rId9"/>
    <p:sldId id="266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1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44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297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524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399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3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24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847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265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99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115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437A5-EB0B-4E3F-9AF6-8870183E6AA3}" type="datetimeFigureOut">
              <a:rPr lang="es-CO" smtClean="0"/>
              <a:t>7/08/2020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F68C-5451-47E0-9F38-518FD92B20B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080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dley/vis-eda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www.maximaformacion.es/blog-dat/que-es-r-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RStudio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6/03/16-years-of-r-history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4699" y="582373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 smtClean="0"/>
              <a:t>UN PRIMER CURSO DE R</a:t>
            </a:r>
            <a:endParaRPr lang="es-CO" sz="3200" b="1" dirty="0"/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2000597" y="2189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/>
              <a:t>Alberto Rodríguez R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23009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485111" y="232570"/>
            <a:ext cx="4856018" cy="865506"/>
          </a:xfrm>
        </p:spPr>
        <p:txBody>
          <a:bodyPr/>
          <a:lstStyle/>
          <a:p>
            <a:r>
              <a:rPr lang="es-CO" b="1" dirty="0" smtClean="0"/>
              <a:t>¿Enfoque del curso?</a:t>
            </a:r>
            <a:endParaRPr lang="es-CO" b="1" dirty="0"/>
          </a:p>
        </p:txBody>
      </p:sp>
      <p:pic>
        <p:nvPicPr>
          <p:cNvPr id="1026" name="Picture 2" descr="https://lh3.googleusercontent.com/FRwCe3OFYGlWvKkD3zZb4KSDLuKQ9BVWfAdGj_cQXacW90uAyUC1Sv5NF93-zv5kceWk_f83liR_mmmb0yio8ogjNLv3KwJh53FYqChKZYex3zmyQT9ruYdvLhm7AwtT27YToi0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79" y="1617223"/>
            <a:ext cx="7032798" cy="34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 derecha 5"/>
          <p:cNvSpPr/>
          <p:nvPr/>
        </p:nvSpPr>
        <p:spPr>
          <a:xfrm>
            <a:off x="2402379" y="5602778"/>
            <a:ext cx="7514705" cy="889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Fundamentos de R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2312466" y="5083630"/>
            <a:ext cx="4258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rgbClr val="000000"/>
                </a:solidFill>
                <a:latin typeface="Calibri" panose="020F0502020204030204" pitchFamily="34" charset="0"/>
              </a:rPr>
              <a:t>Fuente:  </a:t>
            </a:r>
            <a:r>
              <a:rPr lang="es-CO" u="sng" dirty="0">
                <a:solidFill>
                  <a:srgbClr val="1155CC"/>
                </a:solidFill>
                <a:latin typeface="Calibri" panose="020F0502020204030204" pitchFamily="34" charset="0"/>
                <a:hlinkClick r:id="rId3"/>
              </a:rPr>
              <a:t>https://github.com/hadley/vis-eda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63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5902" y="424437"/>
            <a:ext cx="8229600" cy="69795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Contenido del </a:t>
            </a:r>
            <a:r>
              <a:rPr lang="es-CO" sz="3600" b="1" dirty="0" smtClean="0"/>
              <a:t>Curso – 5 Componentes</a:t>
            </a:r>
            <a:endParaRPr lang="es-CO" sz="3600" b="1" dirty="0"/>
          </a:p>
        </p:txBody>
      </p:sp>
      <p:sp>
        <p:nvSpPr>
          <p:cNvPr id="3" name="Rectángulo 2"/>
          <p:cNvSpPr/>
          <p:nvPr/>
        </p:nvSpPr>
        <p:spPr>
          <a:xfrm>
            <a:off x="600040" y="1440472"/>
            <a:ext cx="2187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Fundamentos</a:t>
            </a:r>
            <a:endParaRPr lang="es-CO" sz="2400" dirty="0"/>
          </a:p>
        </p:txBody>
      </p:sp>
      <p:sp>
        <p:nvSpPr>
          <p:cNvPr id="6" name="Rectángulo 5"/>
          <p:cNvSpPr/>
          <p:nvPr/>
        </p:nvSpPr>
        <p:spPr>
          <a:xfrm>
            <a:off x="600040" y="1989388"/>
            <a:ext cx="4890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Limpieza y transformación de datos</a:t>
            </a:r>
            <a:endParaRPr lang="es-CO" sz="2400" dirty="0"/>
          </a:p>
        </p:txBody>
      </p:sp>
      <p:sp>
        <p:nvSpPr>
          <p:cNvPr id="7" name="Rectángulo 6"/>
          <p:cNvSpPr/>
          <p:nvPr/>
        </p:nvSpPr>
        <p:spPr>
          <a:xfrm>
            <a:off x="600040" y="2648589"/>
            <a:ext cx="2146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Visualización</a:t>
            </a:r>
            <a:endParaRPr lang="es-CO" sz="2400" dirty="0"/>
          </a:p>
        </p:txBody>
      </p:sp>
      <p:sp>
        <p:nvSpPr>
          <p:cNvPr id="8" name="Rectángulo 7"/>
          <p:cNvSpPr/>
          <p:nvPr/>
        </p:nvSpPr>
        <p:spPr>
          <a:xfrm>
            <a:off x="600040" y="3307790"/>
            <a:ext cx="3890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Modelamiento (estadística)</a:t>
            </a:r>
            <a:endParaRPr lang="es-CO" sz="2400" dirty="0"/>
          </a:p>
        </p:txBody>
      </p:sp>
      <p:sp>
        <p:nvSpPr>
          <p:cNvPr id="9" name="Rectángulo 8"/>
          <p:cNvSpPr/>
          <p:nvPr/>
        </p:nvSpPr>
        <p:spPr>
          <a:xfrm>
            <a:off x="600040" y="3966991"/>
            <a:ext cx="3991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Comunicación de resultados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0832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69057" y="1446903"/>
            <a:ext cx="4709924" cy="697951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Estrategia de Formación</a:t>
            </a:r>
            <a:endParaRPr lang="es-CO" sz="3600" b="1" dirty="0"/>
          </a:p>
        </p:txBody>
      </p:sp>
      <p:sp>
        <p:nvSpPr>
          <p:cNvPr id="4" name="Rectángulo 3"/>
          <p:cNvSpPr/>
          <p:nvPr/>
        </p:nvSpPr>
        <p:spPr>
          <a:xfrm>
            <a:off x="3976915" y="3310836"/>
            <a:ext cx="4502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i="1" dirty="0" smtClean="0">
                <a:solidFill>
                  <a:srgbClr val="FF0000"/>
                </a:solidFill>
              </a:rPr>
              <a:t>“ La web como protagonista”</a:t>
            </a:r>
            <a:endParaRPr lang="es-CO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8833" y="2296561"/>
            <a:ext cx="4368282" cy="1325563"/>
          </a:xfrm>
        </p:spPr>
        <p:txBody>
          <a:bodyPr/>
          <a:lstStyle/>
          <a:p>
            <a:r>
              <a:rPr lang="es-CO" dirty="0" smtClean="0"/>
              <a:t>Un minuto en Internet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08" y="158621"/>
            <a:ext cx="5534510" cy="627950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506687" y="6354147"/>
            <a:ext cx="7685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/>
              <a:t>Fuente:</a:t>
            </a:r>
          </a:p>
          <a:p>
            <a:r>
              <a:rPr lang="es-CO" sz="1200" dirty="0" smtClean="0"/>
              <a:t>https://2oqz471sa19h3vbwa53m33yj-wpengine.netdna-ssl.com/wp-content/uploads/2019/03/internet-minute-820.jpg</a:t>
            </a:r>
            <a:endParaRPr lang="es-CO" sz="12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7867" y="294199"/>
            <a:ext cx="43755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>
                <a:solidFill>
                  <a:srgbClr val="FF0000"/>
                </a:solidFill>
              </a:rPr>
              <a:t>¡Importancia creciente en la gestión de datos!</a:t>
            </a:r>
            <a:endParaRPr lang="es-CO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orma libre 56"/>
          <p:cNvSpPr/>
          <p:nvPr/>
        </p:nvSpPr>
        <p:spPr>
          <a:xfrm>
            <a:off x="8376618" y="739833"/>
            <a:ext cx="1155469" cy="781396"/>
          </a:xfrm>
          <a:custGeom>
            <a:avLst/>
            <a:gdLst>
              <a:gd name="connsiteX0" fmla="*/ 219676 w 1084200"/>
              <a:gd name="connsiteY0" fmla="*/ 43116 h 924265"/>
              <a:gd name="connsiteX1" fmla="*/ 70047 w 1084200"/>
              <a:gd name="connsiteY1" fmla="*/ 51429 h 924265"/>
              <a:gd name="connsiteX2" fmla="*/ 20171 w 1084200"/>
              <a:gd name="connsiteY2" fmla="*/ 68054 h 924265"/>
              <a:gd name="connsiteX3" fmla="*/ 11858 w 1084200"/>
              <a:gd name="connsiteY3" fmla="*/ 176120 h 924265"/>
              <a:gd name="connsiteX4" fmla="*/ 20171 w 1084200"/>
              <a:gd name="connsiteY4" fmla="*/ 225996 h 924265"/>
              <a:gd name="connsiteX5" fmla="*/ 53422 w 1084200"/>
              <a:gd name="connsiteY5" fmla="*/ 309123 h 924265"/>
              <a:gd name="connsiteX6" fmla="*/ 70047 w 1084200"/>
              <a:gd name="connsiteY6" fmla="*/ 359000 h 924265"/>
              <a:gd name="connsiteX7" fmla="*/ 78360 w 1084200"/>
              <a:gd name="connsiteY7" fmla="*/ 392251 h 924265"/>
              <a:gd name="connsiteX8" fmla="*/ 94985 w 1084200"/>
              <a:gd name="connsiteY8" fmla="*/ 442127 h 924265"/>
              <a:gd name="connsiteX9" fmla="*/ 103298 w 1084200"/>
              <a:gd name="connsiteY9" fmla="*/ 467065 h 924265"/>
              <a:gd name="connsiteX10" fmla="*/ 111611 w 1084200"/>
              <a:gd name="connsiteY10" fmla="*/ 525254 h 924265"/>
              <a:gd name="connsiteX11" fmla="*/ 119923 w 1084200"/>
              <a:gd name="connsiteY11" fmla="*/ 550192 h 924265"/>
              <a:gd name="connsiteX12" fmla="*/ 128236 w 1084200"/>
              <a:gd name="connsiteY12" fmla="*/ 625007 h 924265"/>
              <a:gd name="connsiteX13" fmla="*/ 136549 w 1084200"/>
              <a:gd name="connsiteY13" fmla="*/ 658258 h 924265"/>
              <a:gd name="connsiteX14" fmla="*/ 144862 w 1084200"/>
              <a:gd name="connsiteY14" fmla="*/ 708134 h 924265"/>
              <a:gd name="connsiteX15" fmla="*/ 153174 w 1084200"/>
              <a:gd name="connsiteY15" fmla="*/ 766323 h 924265"/>
              <a:gd name="connsiteX16" fmla="*/ 194738 w 1084200"/>
              <a:gd name="connsiteY16" fmla="*/ 841138 h 924265"/>
              <a:gd name="connsiteX17" fmla="*/ 219676 w 1084200"/>
              <a:gd name="connsiteY17" fmla="*/ 866076 h 924265"/>
              <a:gd name="connsiteX18" fmla="*/ 244614 w 1084200"/>
              <a:gd name="connsiteY18" fmla="*/ 874389 h 924265"/>
              <a:gd name="connsiteX19" fmla="*/ 261240 w 1084200"/>
              <a:gd name="connsiteY19" fmla="*/ 891014 h 924265"/>
              <a:gd name="connsiteX20" fmla="*/ 294491 w 1084200"/>
              <a:gd name="connsiteY20" fmla="*/ 899327 h 924265"/>
              <a:gd name="connsiteX21" fmla="*/ 352680 w 1084200"/>
              <a:gd name="connsiteY21" fmla="*/ 924265 h 924265"/>
              <a:gd name="connsiteX22" fmla="*/ 834818 w 1084200"/>
              <a:gd name="connsiteY22" fmla="*/ 915952 h 924265"/>
              <a:gd name="connsiteX23" fmla="*/ 901320 w 1084200"/>
              <a:gd name="connsiteY23" fmla="*/ 891014 h 924265"/>
              <a:gd name="connsiteX24" fmla="*/ 926258 w 1084200"/>
              <a:gd name="connsiteY24" fmla="*/ 882701 h 924265"/>
              <a:gd name="connsiteX25" fmla="*/ 1001073 w 1084200"/>
              <a:gd name="connsiteY25" fmla="*/ 841138 h 924265"/>
              <a:gd name="connsiteX26" fmla="*/ 1017698 w 1084200"/>
              <a:gd name="connsiteY26" fmla="*/ 824512 h 924265"/>
              <a:gd name="connsiteX27" fmla="*/ 1042636 w 1084200"/>
              <a:gd name="connsiteY27" fmla="*/ 816200 h 924265"/>
              <a:gd name="connsiteX28" fmla="*/ 1050949 w 1084200"/>
              <a:gd name="connsiteY28" fmla="*/ 774636 h 924265"/>
              <a:gd name="connsiteX29" fmla="*/ 1075887 w 1084200"/>
              <a:gd name="connsiteY29" fmla="*/ 716447 h 924265"/>
              <a:gd name="connsiteX30" fmla="*/ 1084200 w 1084200"/>
              <a:gd name="connsiteY30" fmla="*/ 674883 h 924265"/>
              <a:gd name="connsiteX31" fmla="*/ 1075887 w 1084200"/>
              <a:gd name="connsiteY31" fmla="*/ 350687 h 924265"/>
              <a:gd name="connsiteX32" fmla="*/ 1059262 w 1084200"/>
              <a:gd name="connsiteY32" fmla="*/ 300811 h 924265"/>
              <a:gd name="connsiteX33" fmla="*/ 1042636 w 1084200"/>
              <a:gd name="connsiteY33" fmla="*/ 217683 h 924265"/>
              <a:gd name="connsiteX34" fmla="*/ 1009385 w 1084200"/>
              <a:gd name="connsiteY34" fmla="*/ 134556 h 924265"/>
              <a:gd name="connsiteX35" fmla="*/ 984447 w 1084200"/>
              <a:gd name="connsiteY35" fmla="*/ 92992 h 924265"/>
              <a:gd name="connsiteX36" fmla="*/ 951196 w 1084200"/>
              <a:gd name="connsiteY36" fmla="*/ 51429 h 924265"/>
              <a:gd name="connsiteX37" fmla="*/ 917945 w 1084200"/>
              <a:gd name="connsiteY37" fmla="*/ 34803 h 924265"/>
              <a:gd name="connsiteX38" fmla="*/ 693502 w 1084200"/>
              <a:gd name="connsiteY38" fmla="*/ 9865 h 924265"/>
              <a:gd name="connsiteX39" fmla="*/ 477371 w 1084200"/>
              <a:gd name="connsiteY39" fmla="*/ 9865 h 924265"/>
              <a:gd name="connsiteX40" fmla="*/ 219676 w 1084200"/>
              <a:gd name="connsiteY40" fmla="*/ 43116 h 92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84200" h="924265">
                <a:moveTo>
                  <a:pt x="219676" y="43116"/>
                </a:moveTo>
                <a:cubicBezTo>
                  <a:pt x="169800" y="45887"/>
                  <a:pt x="119615" y="45233"/>
                  <a:pt x="70047" y="51429"/>
                </a:cubicBezTo>
                <a:cubicBezTo>
                  <a:pt x="52658" y="53603"/>
                  <a:pt x="20171" y="68054"/>
                  <a:pt x="20171" y="68054"/>
                </a:cubicBezTo>
                <a:cubicBezTo>
                  <a:pt x="-11199" y="115108"/>
                  <a:pt x="591" y="85990"/>
                  <a:pt x="11858" y="176120"/>
                </a:cubicBezTo>
                <a:cubicBezTo>
                  <a:pt x="13949" y="192845"/>
                  <a:pt x="15144" y="209909"/>
                  <a:pt x="20171" y="225996"/>
                </a:cubicBezTo>
                <a:cubicBezTo>
                  <a:pt x="29073" y="254481"/>
                  <a:pt x="43985" y="280811"/>
                  <a:pt x="53422" y="309123"/>
                </a:cubicBezTo>
                <a:cubicBezTo>
                  <a:pt x="58964" y="325749"/>
                  <a:pt x="65011" y="342214"/>
                  <a:pt x="70047" y="359000"/>
                </a:cubicBezTo>
                <a:cubicBezTo>
                  <a:pt x="73330" y="369943"/>
                  <a:pt x="75077" y="381308"/>
                  <a:pt x="78360" y="392251"/>
                </a:cubicBezTo>
                <a:cubicBezTo>
                  <a:pt x="83396" y="409037"/>
                  <a:pt x="89443" y="425502"/>
                  <a:pt x="94985" y="442127"/>
                </a:cubicBezTo>
                <a:lnTo>
                  <a:pt x="103298" y="467065"/>
                </a:lnTo>
                <a:cubicBezTo>
                  <a:pt x="106069" y="486461"/>
                  <a:pt x="107769" y="506041"/>
                  <a:pt x="111611" y="525254"/>
                </a:cubicBezTo>
                <a:cubicBezTo>
                  <a:pt x="113329" y="533846"/>
                  <a:pt x="118483" y="541549"/>
                  <a:pt x="119923" y="550192"/>
                </a:cubicBezTo>
                <a:cubicBezTo>
                  <a:pt x="124048" y="574942"/>
                  <a:pt x="124421" y="600207"/>
                  <a:pt x="128236" y="625007"/>
                </a:cubicBezTo>
                <a:cubicBezTo>
                  <a:pt x="129973" y="636299"/>
                  <a:pt x="134308" y="647055"/>
                  <a:pt x="136549" y="658258"/>
                </a:cubicBezTo>
                <a:cubicBezTo>
                  <a:pt x="139855" y="674785"/>
                  <a:pt x="142299" y="691475"/>
                  <a:pt x="144862" y="708134"/>
                </a:cubicBezTo>
                <a:cubicBezTo>
                  <a:pt x="147841" y="727499"/>
                  <a:pt x="149332" y="747110"/>
                  <a:pt x="153174" y="766323"/>
                </a:cubicBezTo>
                <a:cubicBezTo>
                  <a:pt x="158400" y="792455"/>
                  <a:pt x="178075" y="824475"/>
                  <a:pt x="194738" y="841138"/>
                </a:cubicBezTo>
                <a:cubicBezTo>
                  <a:pt x="203051" y="849451"/>
                  <a:pt x="209895" y="859555"/>
                  <a:pt x="219676" y="866076"/>
                </a:cubicBezTo>
                <a:cubicBezTo>
                  <a:pt x="226967" y="870937"/>
                  <a:pt x="236301" y="871618"/>
                  <a:pt x="244614" y="874389"/>
                </a:cubicBezTo>
                <a:cubicBezTo>
                  <a:pt x="250156" y="879931"/>
                  <a:pt x="254230" y="887509"/>
                  <a:pt x="261240" y="891014"/>
                </a:cubicBezTo>
                <a:cubicBezTo>
                  <a:pt x="271459" y="896123"/>
                  <a:pt x="283506" y="896188"/>
                  <a:pt x="294491" y="899327"/>
                </a:cubicBezTo>
                <a:cubicBezTo>
                  <a:pt x="323029" y="907481"/>
                  <a:pt x="323126" y="909488"/>
                  <a:pt x="352680" y="924265"/>
                </a:cubicBezTo>
                <a:lnTo>
                  <a:pt x="834818" y="915952"/>
                </a:lnTo>
                <a:cubicBezTo>
                  <a:pt x="862443" y="915061"/>
                  <a:pt x="876992" y="901441"/>
                  <a:pt x="901320" y="891014"/>
                </a:cubicBezTo>
                <a:cubicBezTo>
                  <a:pt x="909374" y="887562"/>
                  <a:pt x="918598" y="886956"/>
                  <a:pt x="926258" y="882701"/>
                </a:cubicBezTo>
                <a:cubicBezTo>
                  <a:pt x="1012007" y="835063"/>
                  <a:pt x="944644" y="859948"/>
                  <a:pt x="1001073" y="841138"/>
                </a:cubicBezTo>
                <a:cubicBezTo>
                  <a:pt x="1006615" y="835596"/>
                  <a:pt x="1010978" y="828544"/>
                  <a:pt x="1017698" y="824512"/>
                </a:cubicBezTo>
                <a:cubicBezTo>
                  <a:pt x="1025212" y="820004"/>
                  <a:pt x="1037776" y="823491"/>
                  <a:pt x="1042636" y="816200"/>
                </a:cubicBezTo>
                <a:cubicBezTo>
                  <a:pt x="1050473" y="804444"/>
                  <a:pt x="1047884" y="788429"/>
                  <a:pt x="1050949" y="774636"/>
                </a:cubicBezTo>
                <a:cubicBezTo>
                  <a:pt x="1059896" y="734377"/>
                  <a:pt x="1054490" y="748544"/>
                  <a:pt x="1075887" y="716447"/>
                </a:cubicBezTo>
                <a:cubicBezTo>
                  <a:pt x="1078658" y="702592"/>
                  <a:pt x="1084200" y="689012"/>
                  <a:pt x="1084200" y="674883"/>
                </a:cubicBezTo>
                <a:cubicBezTo>
                  <a:pt x="1084200" y="566782"/>
                  <a:pt x="1083078" y="458548"/>
                  <a:pt x="1075887" y="350687"/>
                </a:cubicBezTo>
                <a:cubicBezTo>
                  <a:pt x="1074721" y="333201"/>
                  <a:pt x="1062699" y="317995"/>
                  <a:pt x="1059262" y="300811"/>
                </a:cubicBezTo>
                <a:cubicBezTo>
                  <a:pt x="1053720" y="273102"/>
                  <a:pt x="1049489" y="245097"/>
                  <a:pt x="1042636" y="217683"/>
                </a:cubicBezTo>
                <a:cubicBezTo>
                  <a:pt x="1024110" y="143578"/>
                  <a:pt x="1042169" y="167338"/>
                  <a:pt x="1009385" y="134556"/>
                </a:cubicBezTo>
                <a:cubicBezTo>
                  <a:pt x="994950" y="91248"/>
                  <a:pt x="1010529" y="125594"/>
                  <a:pt x="984447" y="92992"/>
                </a:cubicBezTo>
                <a:cubicBezTo>
                  <a:pt x="971739" y="77107"/>
                  <a:pt x="968403" y="62900"/>
                  <a:pt x="951196" y="51429"/>
                </a:cubicBezTo>
                <a:cubicBezTo>
                  <a:pt x="940885" y="44555"/>
                  <a:pt x="929451" y="39405"/>
                  <a:pt x="917945" y="34803"/>
                </a:cubicBezTo>
                <a:cubicBezTo>
                  <a:pt x="832698" y="704"/>
                  <a:pt x="819441" y="15862"/>
                  <a:pt x="693502" y="9865"/>
                </a:cubicBezTo>
                <a:cubicBezTo>
                  <a:pt x="585354" y="-8160"/>
                  <a:pt x="672110" y="2652"/>
                  <a:pt x="477371" y="9865"/>
                </a:cubicBezTo>
                <a:lnTo>
                  <a:pt x="219676" y="43116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Forma libre 55"/>
          <p:cNvSpPr/>
          <p:nvPr/>
        </p:nvSpPr>
        <p:spPr>
          <a:xfrm>
            <a:off x="8298873" y="3391593"/>
            <a:ext cx="2266382" cy="2660072"/>
          </a:xfrm>
          <a:custGeom>
            <a:avLst/>
            <a:gdLst>
              <a:gd name="connsiteX0" fmla="*/ 1005840 w 2266382"/>
              <a:gd name="connsiteY0" fmla="*/ 33251 h 2660072"/>
              <a:gd name="connsiteX1" fmla="*/ 955963 w 2266382"/>
              <a:gd name="connsiteY1" fmla="*/ 24938 h 2660072"/>
              <a:gd name="connsiteX2" fmla="*/ 864523 w 2266382"/>
              <a:gd name="connsiteY2" fmla="*/ 8312 h 2660072"/>
              <a:gd name="connsiteX3" fmla="*/ 640080 w 2266382"/>
              <a:gd name="connsiteY3" fmla="*/ 16625 h 2660072"/>
              <a:gd name="connsiteX4" fmla="*/ 590203 w 2266382"/>
              <a:gd name="connsiteY4" fmla="*/ 33251 h 2660072"/>
              <a:gd name="connsiteX5" fmla="*/ 490451 w 2266382"/>
              <a:gd name="connsiteY5" fmla="*/ 41563 h 2660072"/>
              <a:gd name="connsiteX6" fmla="*/ 440574 w 2266382"/>
              <a:gd name="connsiteY6" fmla="*/ 49876 h 2660072"/>
              <a:gd name="connsiteX7" fmla="*/ 349134 w 2266382"/>
              <a:gd name="connsiteY7" fmla="*/ 74814 h 2660072"/>
              <a:gd name="connsiteX8" fmla="*/ 299258 w 2266382"/>
              <a:gd name="connsiteY8" fmla="*/ 99752 h 2660072"/>
              <a:gd name="connsiteX9" fmla="*/ 232756 w 2266382"/>
              <a:gd name="connsiteY9" fmla="*/ 124691 h 2660072"/>
              <a:gd name="connsiteX10" fmla="*/ 207818 w 2266382"/>
              <a:gd name="connsiteY10" fmla="*/ 149629 h 2660072"/>
              <a:gd name="connsiteX11" fmla="*/ 141316 w 2266382"/>
              <a:gd name="connsiteY11" fmla="*/ 199505 h 2660072"/>
              <a:gd name="connsiteX12" fmla="*/ 124691 w 2266382"/>
              <a:gd name="connsiteY12" fmla="*/ 224443 h 2660072"/>
              <a:gd name="connsiteX13" fmla="*/ 108065 w 2266382"/>
              <a:gd name="connsiteY13" fmla="*/ 274320 h 2660072"/>
              <a:gd name="connsiteX14" fmla="*/ 91440 w 2266382"/>
              <a:gd name="connsiteY14" fmla="*/ 299258 h 2660072"/>
              <a:gd name="connsiteX15" fmla="*/ 66502 w 2266382"/>
              <a:gd name="connsiteY15" fmla="*/ 648392 h 2660072"/>
              <a:gd name="connsiteX16" fmla="*/ 41563 w 2266382"/>
              <a:gd name="connsiteY16" fmla="*/ 739832 h 2660072"/>
              <a:gd name="connsiteX17" fmla="*/ 33251 w 2266382"/>
              <a:gd name="connsiteY17" fmla="*/ 773083 h 2660072"/>
              <a:gd name="connsiteX18" fmla="*/ 24938 w 2266382"/>
              <a:gd name="connsiteY18" fmla="*/ 798022 h 2660072"/>
              <a:gd name="connsiteX19" fmla="*/ 16625 w 2266382"/>
              <a:gd name="connsiteY19" fmla="*/ 839585 h 2660072"/>
              <a:gd name="connsiteX20" fmla="*/ 8312 w 2266382"/>
              <a:gd name="connsiteY20" fmla="*/ 939338 h 2660072"/>
              <a:gd name="connsiteX21" fmla="*/ 0 w 2266382"/>
              <a:gd name="connsiteY21" fmla="*/ 964276 h 2660072"/>
              <a:gd name="connsiteX22" fmla="*/ 8312 w 2266382"/>
              <a:gd name="connsiteY22" fmla="*/ 1305098 h 2660072"/>
              <a:gd name="connsiteX23" fmla="*/ 24938 w 2266382"/>
              <a:gd name="connsiteY23" fmla="*/ 1454727 h 2660072"/>
              <a:gd name="connsiteX24" fmla="*/ 41563 w 2266382"/>
              <a:gd name="connsiteY24" fmla="*/ 1645920 h 2660072"/>
              <a:gd name="connsiteX25" fmla="*/ 49876 w 2266382"/>
              <a:gd name="connsiteY25" fmla="*/ 1679171 h 2660072"/>
              <a:gd name="connsiteX26" fmla="*/ 58189 w 2266382"/>
              <a:gd name="connsiteY26" fmla="*/ 1737360 h 2660072"/>
              <a:gd name="connsiteX27" fmla="*/ 74814 w 2266382"/>
              <a:gd name="connsiteY27" fmla="*/ 1820487 h 2660072"/>
              <a:gd name="connsiteX28" fmla="*/ 83127 w 2266382"/>
              <a:gd name="connsiteY28" fmla="*/ 1911927 h 2660072"/>
              <a:gd name="connsiteX29" fmla="*/ 99752 w 2266382"/>
              <a:gd name="connsiteY29" fmla="*/ 1953491 h 2660072"/>
              <a:gd name="connsiteX30" fmla="*/ 108065 w 2266382"/>
              <a:gd name="connsiteY30" fmla="*/ 1995054 h 2660072"/>
              <a:gd name="connsiteX31" fmla="*/ 124691 w 2266382"/>
              <a:gd name="connsiteY31" fmla="*/ 2044931 h 2660072"/>
              <a:gd name="connsiteX32" fmla="*/ 133003 w 2266382"/>
              <a:gd name="connsiteY32" fmla="*/ 2069869 h 2660072"/>
              <a:gd name="connsiteX33" fmla="*/ 157942 w 2266382"/>
              <a:gd name="connsiteY33" fmla="*/ 2152996 h 2660072"/>
              <a:gd name="connsiteX34" fmla="*/ 174567 w 2266382"/>
              <a:gd name="connsiteY34" fmla="*/ 2169622 h 2660072"/>
              <a:gd name="connsiteX35" fmla="*/ 207818 w 2266382"/>
              <a:gd name="connsiteY35" fmla="*/ 2252749 h 2660072"/>
              <a:gd name="connsiteX36" fmla="*/ 216131 w 2266382"/>
              <a:gd name="connsiteY36" fmla="*/ 2277687 h 2660072"/>
              <a:gd name="connsiteX37" fmla="*/ 249382 w 2266382"/>
              <a:gd name="connsiteY37" fmla="*/ 2319251 h 2660072"/>
              <a:gd name="connsiteX38" fmla="*/ 282632 w 2266382"/>
              <a:gd name="connsiteY38" fmla="*/ 2369127 h 2660072"/>
              <a:gd name="connsiteX39" fmla="*/ 299258 w 2266382"/>
              <a:gd name="connsiteY39" fmla="*/ 2402378 h 2660072"/>
              <a:gd name="connsiteX40" fmla="*/ 315883 w 2266382"/>
              <a:gd name="connsiteY40" fmla="*/ 2452254 h 2660072"/>
              <a:gd name="connsiteX41" fmla="*/ 332509 w 2266382"/>
              <a:gd name="connsiteY41" fmla="*/ 2468880 h 2660072"/>
              <a:gd name="connsiteX42" fmla="*/ 365760 w 2266382"/>
              <a:gd name="connsiteY42" fmla="*/ 2518756 h 2660072"/>
              <a:gd name="connsiteX43" fmla="*/ 423949 w 2266382"/>
              <a:gd name="connsiteY43" fmla="*/ 2560320 h 2660072"/>
              <a:gd name="connsiteX44" fmla="*/ 448887 w 2266382"/>
              <a:gd name="connsiteY44" fmla="*/ 2576945 h 2660072"/>
              <a:gd name="connsiteX45" fmla="*/ 498763 w 2266382"/>
              <a:gd name="connsiteY45" fmla="*/ 2593571 h 2660072"/>
              <a:gd name="connsiteX46" fmla="*/ 515389 w 2266382"/>
              <a:gd name="connsiteY46" fmla="*/ 2610196 h 2660072"/>
              <a:gd name="connsiteX47" fmla="*/ 556952 w 2266382"/>
              <a:gd name="connsiteY47" fmla="*/ 2618509 h 2660072"/>
              <a:gd name="connsiteX48" fmla="*/ 590203 w 2266382"/>
              <a:gd name="connsiteY48" fmla="*/ 2626822 h 2660072"/>
              <a:gd name="connsiteX49" fmla="*/ 615142 w 2266382"/>
              <a:gd name="connsiteY49" fmla="*/ 2635134 h 2660072"/>
              <a:gd name="connsiteX50" fmla="*/ 781396 w 2266382"/>
              <a:gd name="connsiteY50" fmla="*/ 2660072 h 2660072"/>
              <a:gd name="connsiteX51" fmla="*/ 1645920 w 2266382"/>
              <a:gd name="connsiteY51" fmla="*/ 2651760 h 2660072"/>
              <a:gd name="connsiteX52" fmla="*/ 1679171 w 2266382"/>
              <a:gd name="connsiteY52" fmla="*/ 2635134 h 2660072"/>
              <a:gd name="connsiteX53" fmla="*/ 1753985 w 2266382"/>
              <a:gd name="connsiteY53" fmla="*/ 2593571 h 2660072"/>
              <a:gd name="connsiteX54" fmla="*/ 1770611 w 2266382"/>
              <a:gd name="connsiteY54" fmla="*/ 2576945 h 2660072"/>
              <a:gd name="connsiteX55" fmla="*/ 1845425 w 2266382"/>
              <a:gd name="connsiteY55" fmla="*/ 2535382 h 2660072"/>
              <a:gd name="connsiteX56" fmla="*/ 1895302 w 2266382"/>
              <a:gd name="connsiteY56" fmla="*/ 2493818 h 2660072"/>
              <a:gd name="connsiteX57" fmla="*/ 1945178 w 2266382"/>
              <a:gd name="connsiteY57" fmla="*/ 2460567 h 2660072"/>
              <a:gd name="connsiteX58" fmla="*/ 1986742 w 2266382"/>
              <a:gd name="connsiteY58" fmla="*/ 2419003 h 2660072"/>
              <a:gd name="connsiteX59" fmla="*/ 2036618 w 2266382"/>
              <a:gd name="connsiteY59" fmla="*/ 2385752 h 2660072"/>
              <a:gd name="connsiteX60" fmla="*/ 2069869 w 2266382"/>
              <a:gd name="connsiteY60" fmla="*/ 2327563 h 2660072"/>
              <a:gd name="connsiteX61" fmla="*/ 2086494 w 2266382"/>
              <a:gd name="connsiteY61" fmla="*/ 2294312 h 2660072"/>
              <a:gd name="connsiteX62" fmla="*/ 2103120 w 2266382"/>
              <a:gd name="connsiteY62" fmla="*/ 2269374 h 2660072"/>
              <a:gd name="connsiteX63" fmla="*/ 2111432 w 2266382"/>
              <a:gd name="connsiteY63" fmla="*/ 2244436 h 2660072"/>
              <a:gd name="connsiteX64" fmla="*/ 2128058 w 2266382"/>
              <a:gd name="connsiteY64" fmla="*/ 2219498 h 2660072"/>
              <a:gd name="connsiteX65" fmla="*/ 2144683 w 2266382"/>
              <a:gd name="connsiteY65" fmla="*/ 2136371 h 2660072"/>
              <a:gd name="connsiteX66" fmla="*/ 2161309 w 2266382"/>
              <a:gd name="connsiteY66" fmla="*/ 2061556 h 2660072"/>
              <a:gd name="connsiteX67" fmla="*/ 2177934 w 2266382"/>
              <a:gd name="connsiteY67" fmla="*/ 2003367 h 2660072"/>
              <a:gd name="connsiteX68" fmla="*/ 2202872 w 2266382"/>
              <a:gd name="connsiteY68" fmla="*/ 1845425 h 2660072"/>
              <a:gd name="connsiteX69" fmla="*/ 2211185 w 2266382"/>
              <a:gd name="connsiteY69" fmla="*/ 1820487 h 2660072"/>
              <a:gd name="connsiteX70" fmla="*/ 2227811 w 2266382"/>
              <a:gd name="connsiteY70" fmla="*/ 1762298 h 2660072"/>
              <a:gd name="connsiteX71" fmla="*/ 2244436 w 2266382"/>
              <a:gd name="connsiteY71" fmla="*/ 1679171 h 2660072"/>
              <a:gd name="connsiteX72" fmla="*/ 2252749 w 2266382"/>
              <a:gd name="connsiteY72" fmla="*/ 1654232 h 2660072"/>
              <a:gd name="connsiteX73" fmla="*/ 2261062 w 2266382"/>
              <a:gd name="connsiteY73" fmla="*/ 1587731 h 2660072"/>
              <a:gd name="connsiteX74" fmla="*/ 2244436 w 2266382"/>
              <a:gd name="connsiteY74" fmla="*/ 1105592 h 2660072"/>
              <a:gd name="connsiteX75" fmla="*/ 2236123 w 2266382"/>
              <a:gd name="connsiteY75" fmla="*/ 972589 h 2660072"/>
              <a:gd name="connsiteX76" fmla="*/ 2219498 w 2266382"/>
              <a:gd name="connsiteY76" fmla="*/ 839585 h 2660072"/>
              <a:gd name="connsiteX77" fmla="*/ 2202872 w 2266382"/>
              <a:gd name="connsiteY77" fmla="*/ 490451 h 2660072"/>
              <a:gd name="connsiteX78" fmla="*/ 2194560 w 2266382"/>
              <a:gd name="connsiteY78" fmla="*/ 432262 h 2660072"/>
              <a:gd name="connsiteX79" fmla="*/ 2177934 w 2266382"/>
              <a:gd name="connsiteY79" fmla="*/ 382385 h 2660072"/>
              <a:gd name="connsiteX80" fmla="*/ 2169622 w 2266382"/>
              <a:gd name="connsiteY80" fmla="*/ 349134 h 2660072"/>
              <a:gd name="connsiteX81" fmla="*/ 2136371 w 2266382"/>
              <a:gd name="connsiteY81" fmla="*/ 290945 h 2660072"/>
              <a:gd name="connsiteX82" fmla="*/ 2128058 w 2266382"/>
              <a:gd name="connsiteY82" fmla="*/ 266007 h 2660072"/>
              <a:gd name="connsiteX83" fmla="*/ 2094807 w 2266382"/>
              <a:gd name="connsiteY83" fmla="*/ 216131 h 2660072"/>
              <a:gd name="connsiteX84" fmla="*/ 2028305 w 2266382"/>
              <a:gd name="connsiteY84" fmla="*/ 182880 h 2660072"/>
              <a:gd name="connsiteX85" fmla="*/ 2011680 w 2266382"/>
              <a:gd name="connsiteY85" fmla="*/ 166254 h 2660072"/>
              <a:gd name="connsiteX86" fmla="*/ 1945178 w 2266382"/>
              <a:gd name="connsiteY86" fmla="*/ 149629 h 2660072"/>
              <a:gd name="connsiteX87" fmla="*/ 1903614 w 2266382"/>
              <a:gd name="connsiteY87" fmla="*/ 124691 h 2660072"/>
              <a:gd name="connsiteX88" fmla="*/ 1845425 w 2266382"/>
              <a:gd name="connsiteY88" fmla="*/ 108065 h 2660072"/>
              <a:gd name="connsiteX89" fmla="*/ 1770611 w 2266382"/>
              <a:gd name="connsiteY89" fmla="*/ 74814 h 2660072"/>
              <a:gd name="connsiteX90" fmla="*/ 1654232 w 2266382"/>
              <a:gd name="connsiteY90" fmla="*/ 66502 h 2660072"/>
              <a:gd name="connsiteX91" fmla="*/ 1546167 w 2266382"/>
              <a:gd name="connsiteY91" fmla="*/ 49876 h 2660072"/>
              <a:gd name="connsiteX92" fmla="*/ 1438102 w 2266382"/>
              <a:gd name="connsiteY92" fmla="*/ 33251 h 2660072"/>
              <a:gd name="connsiteX93" fmla="*/ 1321723 w 2266382"/>
              <a:gd name="connsiteY93" fmla="*/ 16625 h 2660072"/>
              <a:gd name="connsiteX94" fmla="*/ 1296785 w 2266382"/>
              <a:gd name="connsiteY94" fmla="*/ 8312 h 2660072"/>
              <a:gd name="connsiteX95" fmla="*/ 1255222 w 2266382"/>
              <a:gd name="connsiteY95" fmla="*/ 0 h 2660072"/>
              <a:gd name="connsiteX96" fmla="*/ 947651 w 2266382"/>
              <a:gd name="connsiteY96" fmla="*/ 8312 h 2660072"/>
              <a:gd name="connsiteX97" fmla="*/ 980902 w 2266382"/>
              <a:gd name="connsiteY97" fmla="*/ 41563 h 2660072"/>
              <a:gd name="connsiteX98" fmla="*/ 1005840 w 2266382"/>
              <a:gd name="connsiteY98" fmla="*/ 33251 h 266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2266382" h="2660072">
                <a:moveTo>
                  <a:pt x="1005840" y="33251"/>
                </a:moveTo>
                <a:lnTo>
                  <a:pt x="955963" y="24938"/>
                </a:lnTo>
                <a:cubicBezTo>
                  <a:pt x="828162" y="1701"/>
                  <a:pt x="1011499" y="32808"/>
                  <a:pt x="864523" y="8312"/>
                </a:cubicBezTo>
                <a:cubicBezTo>
                  <a:pt x="789709" y="11083"/>
                  <a:pt x="714638" y="9847"/>
                  <a:pt x="640080" y="16625"/>
                </a:cubicBezTo>
                <a:cubicBezTo>
                  <a:pt x="622627" y="18212"/>
                  <a:pt x="607490" y="30370"/>
                  <a:pt x="590203" y="33251"/>
                </a:cubicBezTo>
                <a:cubicBezTo>
                  <a:pt x="557291" y="38736"/>
                  <a:pt x="523702" y="38792"/>
                  <a:pt x="490451" y="41563"/>
                </a:cubicBezTo>
                <a:cubicBezTo>
                  <a:pt x="473825" y="44334"/>
                  <a:pt x="457055" y="46344"/>
                  <a:pt x="440574" y="49876"/>
                </a:cubicBezTo>
                <a:cubicBezTo>
                  <a:pt x="388080" y="61125"/>
                  <a:pt x="387118" y="62154"/>
                  <a:pt x="349134" y="74814"/>
                </a:cubicBezTo>
                <a:cubicBezTo>
                  <a:pt x="318825" y="105125"/>
                  <a:pt x="348284" y="81368"/>
                  <a:pt x="299258" y="99752"/>
                </a:cubicBezTo>
                <a:cubicBezTo>
                  <a:pt x="212308" y="132358"/>
                  <a:pt x="318115" y="103351"/>
                  <a:pt x="232756" y="124691"/>
                </a:cubicBezTo>
                <a:cubicBezTo>
                  <a:pt x="224443" y="133004"/>
                  <a:pt x="217098" y="142412"/>
                  <a:pt x="207818" y="149629"/>
                </a:cubicBezTo>
                <a:cubicBezTo>
                  <a:pt x="179671" y="171522"/>
                  <a:pt x="160991" y="174912"/>
                  <a:pt x="141316" y="199505"/>
                </a:cubicBezTo>
                <a:cubicBezTo>
                  <a:pt x="135075" y="207306"/>
                  <a:pt x="128749" y="215314"/>
                  <a:pt x="124691" y="224443"/>
                </a:cubicBezTo>
                <a:cubicBezTo>
                  <a:pt x="117573" y="240458"/>
                  <a:pt x="117786" y="259738"/>
                  <a:pt x="108065" y="274320"/>
                </a:cubicBezTo>
                <a:lnTo>
                  <a:pt x="91440" y="299258"/>
                </a:lnTo>
                <a:cubicBezTo>
                  <a:pt x="49916" y="465348"/>
                  <a:pt x="83891" y="309301"/>
                  <a:pt x="66502" y="648392"/>
                </a:cubicBezTo>
                <a:cubicBezTo>
                  <a:pt x="64647" y="684574"/>
                  <a:pt x="50385" y="704542"/>
                  <a:pt x="41563" y="739832"/>
                </a:cubicBezTo>
                <a:cubicBezTo>
                  <a:pt x="38792" y="750916"/>
                  <a:pt x="36389" y="762098"/>
                  <a:pt x="33251" y="773083"/>
                </a:cubicBezTo>
                <a:cubicBezTo>
                  <a:pt x="30844" y="781509"/>
                  <a:pt x="27063" y="789521"/>
                  <a:pt x="24938" y="798022"/>
                </a:cubicBezTo>
                <a:cubicBezTo>
                  <a:pt x="21511" y="811729"/>
                  <a:pt x="19396" y="825731"/>
                  <a:pt x="16625" y="839585"/>
                </a:cubicBezTo>
                <a:cubicBezTo>
                  <a:pt x="13854" y="872836"/>
                  <a:pt x="12722" y="906264"/>
                  <a:pt x="8312" y="939338"/>
                </a:cubicBezTo>
                <a:cubicBezTo>
                  <a:pt x="7154" y="948023"/>
                  <a:pt x="0" y="955514"/>
                  <a:pt x="0" y="964276"/>
                </a:cubicBezTo>
                <a:cubicBezTo>
                  <a:pt x="0" y="1077917"/>
                  <a:pt x="4256" y="1191529"/>
                  <a:pt x="8312" y="1305098"/>
                </a:cubicBezTo>
                <a:cubicBezTo>
                  <a:pt x="12582" y="1424654"/>
                  <a:pt x="4425" y="1393190"/>
                  <a:pt x="24938" y="1454727"/>
                </a:cubicBezTo>
                <a:cubicBezTo>
                  <a:pt x="27661" y="1490119"/>
                  <a:pt x="35612" y="1604261"/>
                  <a:pt x="41563" y="1645920"/>
                </a:cubicBezTo>
                <a:cubicBezTo>
                  <a:pt x="43179" y="1657230"/>
                  <a:pt x="47832" y="1667930"/>
                  <a:pt x="49876" y="1679171"/>
                </a:cubicBezTo>
                <a:cubicBezTo>
                  <a:pt x="53381" y="1698448"/>
                  <a:pt x="54784" y="1718065"/>
                  <a:pt x="58189" y="1737360"/>
                </a:cubicBezTo>
                <a:cubicBezTo>
                  <a:pt x="63100" y="1765188"/>
                  <a:pt x="69272" y="1792778"/>
                  <a:pt x="74814" y="1820487"/>
                </a:cubicBezTo>
                <a:cubicBezTo>
                  <a:pt x="77585" y="1850967"/>
                  <a:pt x="77487" y="1881845"/>
                  <a:pt x="83127" y="1911927"/>
                </a:cubicBezTo>
                <a:cubicBezTo>
                  <a:pt x="85877" y="1926593"/>
                  <a:pt x="95464" y="1939198"/>
                  <a:pt x="99752" y="1953491"/>
                </a:cubicBezTo>
                <a:cubicBezTo>
                  <a:pt x="103812" y="1967024"/>
                  <a:pt x="104347" y="1981423"/>
                  <a:pt x="108065" y="1995054"/>
                </a:cubicBezTo>
                <a:cubicBezTo>
                  <a:pt x="112676" y="2011961"/>
                  <a:pt x="119149" y="2028305"/>
                  <a:pt x="124691" y="2044931"/>
                </a:cubicBezTo>
                <a:cubicBezTo>
                  <a:pt x="127462" y="2053244"/>
                  <a:pt x="130878" y="2061368"/>
                  <a:pt x="133003" y="2069869"/>
                </a:cubicBezTo>
                <a:cubicBezTo>
                  <a:pt x="136771" y="2084939"/>
                  <a:pt x="151195" y="2146249"/>
                  <a:pt x="157942" y="2152996"/>
                </a:cubicBezTo>
                <a:lnTo>
                  <a:pt x="174567" y="2169622"/>
                </a:lnTo>
                <a:cubicBezTo>
                  <a:pt x="212404" y="2283135"/>
                  <a:pt x="171126" y="2167138"/>
                  <a:pt x="207818" y="2252749"/>
                </a:cubicBezTo>
                <a:cubicBezTo>
                  <a:pt x="211270" y="2260803"/>
                  <a:pt x="212212" y="2269850"/>
                  <a:pt x="216131" y="2277687"/>
                </a:cubicBezTo>
                <a:cubicBezTo>
                  <a:pt x="236475" y="2318374"/>
                  <a:pt x="226185" y="2288321"/>
                  <a:pt x="249382" y="2319251"/>
                </a:cubicBezTo>
                <a:cubicBezTo>
                  <a:pt x="261371" y="2335236"/>
                  <a:pt x="273696" y="2351256"/>
                  <a:pt x="282632" y="2369127"/>
                </a:cubicBezTo>
                <a:cubicBezTo>
                  <a:pt x="288174" y="2380211"/>
                  <a:pt x="294656" y="2390872"/>
                  <a:pt x="299258" y="2402378"/>
                </a:cubicBezTo>
                <a:cubicBezTo>
                  <a:pt x="305767" y="2418649"/>
                  <a:pt x="303491" y="2439862"/>
                  <a:pt x="315883" y="2452254"/>
                </a:cubicBezTo>
                <a:cubicBezTo>
                  <a:pt x="321425" y="2457796"/>
                  <a:pt x="327806" y="2462610"/>
                  <a:pt x="332509" y="2468880"/>
                </a:cubicBezTo>
                <a:cubicBezTo>
                  <a:pt x="344498" y="2484865"/>
                  <a:pt x="351631" y="2504627"/>
                  <a:pt x="365760" y="2518756"/>
                </a:cubicBezTo>
                <a:cubicBezTo>
                  <a:pt x="428942" y="2581938"/>
                  <a:pt x="370872" y="2533782"/>
                  <a:pt x="423949" y="2560320"/>
                </a:cubicBezTo>
                <a:cubicBezTo>
                  <a:pt x="432885" y="2564788"/>
                  <a:pt x="439758" y="2572887"/>
                  <a:pt x="448887" y="2576945"/>
                </a:cubicBezTo>
                <a:cubicBezTo>
                  <a:pt x="464901" y="2584063"/>
                  <a:pt x="498763" y="2593571"/>
                  <a:pt x="498763" y="2593571"/>
                </a:cubicBezTo>
                <a:cubicBezTo>
                  <a:pt x="504305" y="2599113"/>
                  <a:pt x="508185" y="2607109"/>
                  <a:pt x="515389" y="2610196"/>
                </a:cubicBezTo>
                <a:cubicBezTo>
                  <a:pt x="528375" y="2615762"/>
                  <a:pt x="543160" y="2615444"/>
                  <a:pt x="556952" y="2618509"/>
                </a:cubicBezTo>
                <a:cubicBezTo>
                  <a:pt x="568105" y="2620987"/>
                  <a:pt x="579218" y="2623683"/>
                  <a:pt x="590203" y="2626822"/>
                </a:cubicBezTo>
                <a:cubicBezTo>
                  <a:pt x="598628" y="2629229"/>
                  <a:pt x="606487" y="2633767"/>
                  <a:pt x="615142" y="2635134"/>
                </a:cubicBezTo>
                <a:cubicBezTo>
                  <a:pt x="811034" y="2666064"/>
                  <a:pt x="691617" y="2637629"/>
                  <a:pt x="781396" y="2660072"/>
                </a:cubicBezTo>
                <a:lnTo>
                  <a:pt x="1645920" y="2651760"/>
                </a:lnTo>
                <a:cubicBezTo>
                  <a:pt x="1658307" y="2651416"/>
                  <a:pt x="1668545" y="2641510"/>
                  <a:pt x="1679171" y="2635134"/>
                </a:cubicBezTo>
                <a:cubicBezTo>
                  <a:pt x="1750627" y="2592260"/>
                  <a:pt x="1703825" y="2610290"/>
                  <a:pt x="1753985" y="2593571"/>
                </a:cubicBezTo>
                <a:cubicBezTo>
                  <a:pt x="1759527" y="2588029"/>
                  <a:pt x="1763890" y="2580977"/>
                  <a:pt x="1770611" y="2576945"/>
                </a:cubicBezTo>
                <a:cubicBezTo>
                  <a:pt x="1822875" y="2545586"/>
                  <a:pt x="1769170" y="2611637"/>
                  <a:pt x="1845425" y="2535382"/>
                </a:cubicBezTo>
                <a:cubicBezTo>
                  <a:pt x="1868122" y="2512685"/>
                  <a:pt x="1862367" y="2516873"/>
                  <a:pt x="1895302" y="2493818"/>
                </a:cubicBezTo>
                <a:cubicBezTo>
                  <a:pt x="1911671" y="2482360"/>
                  <a:pt x="1931049" y="2474696"/>
                  <a:pt x="1945178" y="2460567"/>
                </a:cubicBezTo>
                <a:cubicBezTo>
                  <a:pt x="1959033" y="2446712"/>
                  <a:pt x="1969217" y="2427765"/>
                  <a:pt x="1986742" y="2419003"/>
                </a:cubicBezTo>
                <a:cubicBezTo>
                  <a:pt x="2027002" y="2398873"/>
                  <a:pt x="2011230" y="2411140"/>
                  <a:pt x="2036618" y="2385752"/>
                </a:cubicBezTo>
                <a:cubicBezTo>
                  <a:pt x="2052951" y="2336756"/>
                  <a:pt x="2033921" y="2385081"/>
                  <a:pt x="2069869" y="2327563"/>
                </a:cubicBezTo>
                <a:cubicBezTo>
                  <a:pt x="2076437" y="2317055"/>
                  <a:pt x="2080346" y="2305071"/>
                  <a:pt x="2086494" y="2294312"/>
                </a:cubicBezTo>
                <a:cubicBezTo>
                  <a:pt x="2091451" y="2285638"/>
                  <a:pt x="2097578" y="2277687"/>
                  <a:pt x="2103120" y="2269374"/>
                </a:cubicBezTo>
                <a:cubicBezTo>
                  <a:pt x="2105891" y="2261061"/>
                  <a:pt x="2107513" y="2252273"/>
                  <a:pt x="2111432" y="2244436"/>
                </a:cubicBezTo>
                <a:cubicBezTo>
                  <a:pt x="2115900" y="2235500"/>
                  <a:pt x="2125120" y="2229047"/>
                  <a:pt x="2128058" y="2219498"/>
                </a:cubicBezTo>
                <a:cubicBezTo>
                  <a:pt x="2136368" y="2192490"/>
                  <a:pt x="2135747" y="2163179"/>
                  <a:pt x="2144683" y="2136371"/>
                </a:cubicBezTo>
                <a:cubicBezTo>
                  <a:pt x="2160861" y="2087836"/>
                  <a:pt x="2146678" y="2134706"/>
                  <a:pt x="2161309" y="2061556"/>
                </a:cubicBezTo>
                <a:cubicBezTo>
                  <a:pt x="2166527" y="2035465"/>
                  <a:pt x="2170013" y="2027132"/>
                  <a:pt x="2177934" y="2003367"/>
                </a:cubicBezTo>
                <a:cubicBezTo>
                  <a:pt x="2181763" y="1976568"/>
                  <a:pt x="2192210" y="1888073"/>
                  <a:pt x="2202872" y="1845425"/>
                </a:cubicBezTo>
                <a:cubicBezTo>
                  <a:pt x="2204997" y="1836924"/>
                  <a:pt x="2208667" y="1828880"/>
                  <a:pt x="2211185" y="1820487"/>
                </a:cubicBezTo>
                <a:cubicBezTo>
                  <a:pt x="2216982" y="1801165"/>
                  <a:pt x="2222503" y="1781760"/>
                  <a:pt x="2227811" y="1762298"/>
                </a:cubicBezTo>
                <a:cubicBezTo>
                  <a:pt x="2247681" y="1689443"/>
                  <a:pt x="2223224" y="1774621"/>
                  <a:pt x="2244436" y="1679171"/>
                </a:cubicBezTo>
                <a:cubicBezTo>
                  <a:pt x="2246337" y="1670617"/>
                  <a:pt x="2249978" y="1662545"/>
                  <a:pt x="2252749" y="1654232"/>
                </a:cubicBezTo>
                <a:cubicBezTo>
                  <a:pt x="2255520" y="1632065"/>
                  <a:pt x="2261062" y="1610071"/>
                  <a:pt x="2261062" y="1587731"/>
                </a:cubicBezTo>
                <a:cubicBezTo>
                  <a:pt x="2261062" y="1175926"/>
                  <a:pt x="2280731" y="1287062"/>
                  <a:pt x="2244436" y="1105592"/>
                </a:cubicBezTo>
                <a:cubicBezTo>
                  <a:pt x="2241665" y="1061258"/>
                  <a:pt x="2239288" y="1016897"/>
                  <a:pt x="2236123" y="972589"/>
                </a:cubicBezTo>
                <a:cubicBezTo>
                  <a:pt x="2228714" y="868856"/>
                  <a:pt x="2235270" y="902670"/>
                  <a:pt x="2219498" y="839585"/>
                </a:cubicBezTo>
                <a:cubicBezTo>
                  <a:pt x="2213956" y="723207"/>
                  <a:pt x="2209992" y="606743"/>
                  <a:pt x="2202872" y="490451"/>
                </a:cubicBezTo>
                <a:cubicBezTo>
                  <a:pt x="2201675" y="470894"/>
                  <a:pt x="2198966" y="451353"/>
                  <a:pt x="2194560" y="432262"/>
                </a:cubicBezTo>
                <a:cubicBezTo>
                  <a:pt x="2190619" y="415186"/>
                  <a:pt x="2182184" y="399387"/>
                  <a:pt x="2177934" y="382385"/>
                </a:cubicBezTo>
                <a:cubicBezTo>
                  <a:pt x="2175163" y="371301"/>
                  <a:pt x="2173633" y="359831"/>
                  <a:pt x="2169622" y="349134"/>
                </a:cubicBezTo>
                <a:cubicBezTo>
                  <a:pt x="2147766" y="290850"/>
                  <a:pt x="2160484" y="339172"/>
                  <a:pt x="2136371" y="290945"/>
                </a:cubicBezTo>
                <a:cubicBezTo>
                  <a:pt x="2132452" y="283108"/>
                  <a:pt x="2132313" y="273667"/>
                  <a:pt x="2128058" y="266007"/>
                </a:cubicBezTo>
                <a:cubicBezTo>
                  <a:pt x="2118354" y="248540"/>
                  <a:pt x="2112679" y="225067"/>
                  <a:pt x="2094807" y="216131"/>
                </a:cubicBezTo>
                <a:lnTo>
                  <a:pt x="2028305" y="182880"/>
                </a:lnTo>
                <a:cubicBezTo>
                  <a:pt x="2022763" y="177338"/>
                  <a:pt x="2018957" y="169165"/>
                  <a:pt x="2011680" y="166254"/>
                </a:cubicBezTo>
                <a:cubicBezTo>
                  <a:pt x="1990465" y="157768"/>
                  <a:pt x="1945178" y="149629"/>
                  <a:pt x="1945178" y="149629"/>
                </a:cubicBezTo>
                <a:cubicBezTo>
                  <a:pt x="1931323" y="141316"/>
                  <a:pt x="1918379" y="131253"/>
                  <a:pt x="1903614" y="124691"/>
                </a:cubicBezTo>
                <a:cubicBezTo>
                  <a:pt x="1855669" y="103382"/>
                  <a:pt x="1885952" y="128328"/>
                  <a:pt x="1845425" y="108065"/>
                </a:cubicBezTo>
                <a:cubicBezTo>
                  <a:pt x="1811217" y="90961"/>
                  <a:pt x="1820647" y="78388"/>
                  <a:pt x="1770611" y="74814"/>
                </a:cubicBezTo>
                <a:lnTo>
                  <a:pt x="1654232" y="66502"/>
                </a:lnTo>
                <a:cubicBezTo>
                  <a:pt x="1485502" y="42397"/>
                  <a:pt x="1696107" y="72944"/>
                  <a:pt x="1546167" y="49876"/>
                </a:cubicBezTo>
                <a:cubicBezTo>
                  <a:pt x="1407015" y="28467"/>
                  <a:pt x="1562598" y="53999"/>
                  <a:pt x="1438102" y="33251"/>
                </a:cubicBezTo>
                <a:cubicBezTo>
                  <a:pt x="1376306" y="12652"/>
                  <a:pt x="1449210" y="34838"/>
                  <a:pt x="1321723" y="16625"/>
                </a:cubicBezTo>
                <a:cubicBezTo>
                  <a:pt x="1313049" y="15386"/>
                  <a:pt x="1305286" y="10437"/>
                  <a:pt x="1296785" y="8312"/>
                </a:cubicBezTo>
                <a:cubicBezTo>
                  <a:pt x="1283078" y="4885"/>
                  <a:pt x="1269076" y="2771"/>
                  <a:pt x="1255222" y="0"/>
                </a:cubicBezTo>
                <a:lnTo>
                  <a:pt x="947651" y="8312"/>
                </a:lnTo>
                <a:cubicBezTo>
                  <a:pt x="932153" y="10660"/>
                  <a:pt x="967860" y="32868"/>
                  <a:pt x="980902" y="41563"/>
                </a:cubicBezTo>
                <a:lnTo>
                  <a:pt x="1005840" y="3325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6607" y="91377"/>
            <a:ext cx="8897389" cy="800698"/>
          </a:xfrm>
        </p:spPr>
        <p:txBody>
          <a:bodyPr>
            <a:normAutofit/>
          </a:bodyPr>
          <a:lstStyle/>
          <a:p>
            <a:r>
              <a:rPr lang="es-CO" sz="3200" b="1" dirty="0"/>
              <a:t>Herramientas disponibles para la gestión de datos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542806" y="1433929"/>
            <a:ext cx="1662545" cy="665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Alto Nivel</a:t>
            </a:r>
          </a:p>
        </p:txBody>
      </p:sp>
      <p:sp>
        <p:nvSpPr>
          <p:cNvPr id="5" name="Flecha abajo 4"/>
          <p:cNvSpPr/>
          <p:nvPr/>
        </p:nvSpPr>
        <p:spPr>
          <a:xfrm rot="10800000">
            <a:off x="7191197" y="2769484"/>
            <a:ext cx="365760" cy="8274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6542805" y="4384922"/>
            <a:ext cx="1662545" cy="681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Bajo Nivel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906387" y="1229729"/>
            <a:ext cx="106402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A466"/>
                </a:solidFill>
              </a:rPr>
              <a:t>Ventajas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3673863" y="1638511"/>
            <a:ext cx="0" cy="43882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4304606" y="1228892"/>
            <a:ext cx="14006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Desventajas</a:t>
            </a:r>
          </a:p>
        </p:txBody>
      </p:sp>
      <p:cxnSp>
        <p:nvCxnSpPr>
          <p:cNvPr id="14" name="Conector recto 13"/>
          <p:cNvCxnSpPr/>
          <p:nvPr/>
        </p:nvCxnSpPr>
        <p:spPr>
          <a:xfrm flipV="1">
            <a:off x="1806634" y="3918806"/>
            <a:ext cx="3898669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1615438" y="1638510"/>
            <a:ext cx="1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Amigables </a:t>
            </a:r>
            <a:r>
              <a:rPr lang="es-CO" dirty="0"/>
              <a:t> 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763555" y="1691889"/>
            <a:ext cx="21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Poco escalables  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763555" y="2044296"/>
            <a:ext cx="286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Requieren licenciamiento</a:t>
            </a:r>
          </a:p>
          <a:p>
            <a:r>
              <a:rPr lang="es-CO" dirty="0">
                <a:solidFill>
                  <a:srgbClr val="FF0000"/>
                </a:solidFill>
              </a:rPr>
              <a:t> - altos costos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607126" y="1959886"/>
            <a:ext cx="191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Curva de aprendizaje rápida   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598812" y="2503983"/>
            <a:ext cx="18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Baja competencia académica y técnica   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589114" y="4039748"/>
            <a:ext cx="2111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Altamente escalables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589113" y="4329239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No requieren licenciamiento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570404" y="4855296"/>
            <a:ext cx="1973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Importancia académica y técnica de los datos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1582181" y="3082320"/>
            <a:ext cx="213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* Bajos conocimientos en programación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582182" y="3596918"/>
            <a:ext cx="1510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Soporte técnico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3809289" y="2666238"/>
            <a:ext cx="3052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Descuidan la importancia académica y técnica de los datos</a:t>
            </a:r>
            <a:endParaRPr lang="es-CO" dirty="0"/>
          </a:p>
        </p:txBody>
      </p:sp>
      <p:sp>
        <p:nvSpPr>
          <p:cNvPr id="34" name="CuadroTexto 33"/>
          <p:cNvSpPr txBox="1"/>
          <p:nvPr/>
        </p:nvSpPr>
        <p:spPr>
          <a:xfrm>
            <a:off x="3740027" y="4012472"/>
            <a:ext cx="21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Conocimientos en programación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3734131" y="4705320"/>
            <a:ext cx="266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No cuentan con soporte técnico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1570403" y="5610187"/>
            <a:ext cx="1769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/>
              <a:t>* Promoción de la ciencia abierta 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3705030" y="5317799"/>
            <a:ext cx="2698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Curva de aprendizaje lenta   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776741" y="3596307"/>
            <a:ext cx="214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* Ciencia cerrada</a:t>
            </a:r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244" y="834744"/>
            <a:ext cx="809023" cy="60656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906" y="882319"/>
            <a:ext cx="721452" cy="482693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243" y="1553565"/>
            <a:ext cx="809200" cy="571805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734" y="1564714"/>
            <a:ext cx="867797" cy="560656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754" y="2260288"/>
            <a:ext cx="921350" cy="631483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5020" y="3811083"/>
            <a:ext cx="641384" cy="577215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9986" y="3875763"/>
            <a:ext cx="968944" cy="473595"/>
          </a:xfrm>
          <a:prstGeom prst="rect">
            <a:avLst/>
          </a:prstGeom>
        </p:spPr>
      </p:pic>
      <p:sp>
        <p:nvSpPr>
          <p:cNvPr id="50" name="CuadroTexto 49"/>
          <p:cNvSpPr txBox="1"/>
          <p:nvPr/>
        </p:nvSpPr>
        <p:spPr>
          <a:xfrm>
            <a:off x="9114167" y="3927894"/>
            <a:ext cx="14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+</a:t>
            </a: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136" y="4637948"/>
            <a:ext cx="1041700" cy="523463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9136" y="5333350"/>
            <a:ext cx="1079832" cy="61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7" grpId="0" animBg="1"/>
      <p:bldP spid="13" grpId="0" animBg="1"/>
      <p:bldP spid="17" grpId="0"/>
      <p:bldP spid="19" grpId="0"/>
      <p:bldP spid="20" grpId="0"/>
      <p:bldP spid="21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3" grpId="0"/>
      <p:bldP spid="40" grpId="0"/>
      <p:bldP spid="41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4576" y="205055"/>
            <a:ext cx="8229600" cy="1143000"/>
          </a:xfrm>
        </p:spPr>
        <p:txBody>
          <a:bodyPr/>
          <a:lstStyle/>
          <a:p>
            <a:r>
              <a:rPr lang="es-CO" b="1" dirty="0" smtClean="0"/>
              <a:t>¿Qué es R y </a:t>
            </a:r>
            <a:r>
              <a:rPr lang="es-CO" b="1" dirty="0" err="1" smtClean="0"/>
              <a:t>Rstudio</a:t>
            </a:r>
            <a:r>
              <a:rPr lang="es-CO" b="1" dirty="0" smtClean="0"/>
              <a:t>?</a:t>
            </a:r>
            <a:endParaRPr lang="es-CO" b="1" dirty="0"/>
          </a:p>
        </p:txBody>
      </p:sp>
      <p:sp>
        <p:nvSpPr>
          <p:cNvPr id="4" name="Rectángulo 3"/>
          <p:cNvSpPr/>
          <p:nvPr/>
        </p:nvSpPr>
        <p:spPr>
          <a:xfrm>
            <a:off x="2047703" y="2033630"/>
            <a:ext cx="4389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555555"/>
                </a:solidFill>
                <a:latin typeface="Open Sans"/>
              </a:rPr>
              <a:t>“R</a:t>
            </a:r>
            <a:r>
              <a:rPr lang="es-CO" dirty="0">
                <a:solidFill>
                  <a:srgbClr val="555555"/>
                </a:solidFill>
                <a:latin typeface="Open Sans"/>
              </a:rPr>
              <a:t> es un ambiente de programación formado por un conjunto de herramientas muy flexibles que pueden ampliarse fácilmente mediante paquetes, librerías o definiendo nuestras propias funciones</a:t>
            </a:r>
            <a:r>
              <a:rPr lang="es-CO" b="1" dirty="0">
                <a:solidFill>
                  <a:srgbClr val="555555"/>
                </a:solidFill>
                <a:latin typeface="Open Sans"/>
              </a:rPr>
              <a:t>.”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2047704" y="3430390"/>
            <a:ext cx="4289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Fuente: </a:t>
            </a:r>
            <a:r>
              <a:rPr lang="es-CO" sz="1100" dirty="0">
                <a:hlinkClick r:id="rId2"/>
              </a:rPr>
              <a:t>https://www.maximaformacion.es/blog-dat/que-es-r-software/</a:t>
            </a:r>
            <a:endParaRPr lang="es-CO" sz="11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82" y="1417639"/>
            <a:ext cx="664058" cy="5155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27" y="1284154"/>
            <a:ext cx="3423824" cy="24884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083" y="4096060"/>
            <a:ext cx="1563693" cy="51538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47703" y="4627095"/>
            <a:ext cx="4289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5F6368"/>
                </a:solidFill>
                <a:latin typeface="arial" panose="020B0604020202020204" pitchFamily="34" charset="0"/>
              </a:rPr>
              <a:t>“</a:t>
            </a:r>
            <a:r>
              <a:rPr lang="es-CO" b="1" dirty="0" err="1">
                <a:solidFill>
                  <a:srgbClr val="5F6368"/>
                </a:solidFill>
                <a:latin typeface="arial" panose="020B0604020202020204" pitchFamily="34" charset="0"/>
              </a:rPr>
              <a:t>RStudio</a:t>
            </a:r>
            <a:r>
              <a:rPr lang="es-CO" dirty="0">
                <a:solidFill>
                  <a:srgbClr val="4D5156"/>
                </a:solidFill>
                <a:latin typeface="arial" panose="020B0604020202020204" pitchFamily="34" charset="0"/>
              </a:rPr>
              <a:t> es un entorno de desarrollo integrado (IDE) para el lenguaje de programación R.”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047702" y="5596780"/>
            <a:ext cx="42893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Fuente: </a:t>
            </a:r>
            <a:r>
              <a:rPr lang="es-CO" sz="1100" dirty="0">
                <a:hlinkClick r:id="rId6"/>
              </a:rPr>
              <a:t>https://es.wikipedia.org/wiki/RStudio</a:t>
            </a:r>
            <a:endParaRPr lang="es-CO" sz="11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328" y="3909374"/>
            <a:ext cx="3446191" cy="21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Empresas que usan R</a:t>
            </a:r>
            <a:endParaRPr lang="es-CO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613" y="1805821"/>
            <a:ext cx="1705426" cy="8967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1" y="1261220"/>
            <a:ext cx="2582446" cy="1755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003" y="2948388"/>
            <a:ext cx="1796123" cy="1657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64" y="1690688"/>
            <a:ext cx="2857143" cy="160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698" y="3166116"/>
            <a:ext cx="1500920" cy="15009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25" y="3101693"/>
            <a:ext cx="2571429" cy="14571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2143" y="4982970"/>
            <a:ext cx="3541792" cy="12618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2507" y="1953402"/>
            <a:ext cx="1897945" cy="106284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9069" y="4951054"/>
            <a:ext cx="2267169" cy="10121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168" y="5113940"/>
            <a:ext cx="1785552" cy="9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986742" y="823278"/>
            <a:ext cx="8229600" cy="1143000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Popularidad de R</a:t>
            </a:r>
            <a:endParaRPr lang="es-CO" sz="3600" b="1" dirty="0"/>
          </a:p>
        </p:txBody>
      </p:sp>
      <p:pic>
        <p:nvPicPr>
          <p:cNvPr id="5" name="Picture 2" descr="https://revolution-computing.typepad.com/.a/6a010534b1db25970b01bb08c29a21970d-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85" y="2744735"/>
            <a:ext cx="5952615" cy="36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2867539" y="6424744"/>
            <a:ext cx="627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Fuente: </a:t>
            </a:r>
            <a:r>
              <a:rPr lang="es-CO" sz="1400" dirty="0">
                <a:hlinkClick r:id="rId3"/>
              </a:rPr>
              <a:t>https://blog.revolutionanalytics.com/2016/03/16-years-of-r-history.html</a:t>
            </a:r>
            <a:endParaRPr lang="es-CO" sz="1400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759008" y="1392803"/>
            <a:ext cx="833879" cy="16096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9720677" y="1537854"/>
            <a:ext cx="0" cy="4569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1900" y="741544"/>
            <a:ext cx="174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u="sng" dirty="0" smtClean="0">
                <a:solidFill>
                  <a:srgbClr val="00A466"/>
                </a:solidFill>
              </a:rPr>
              <a:t>15.593 librerías</a:t>
            </a:r>
            <a:endParaRPr lang="es-CO" b="1" u="sng" dirty="0">
              <a:solidFill>
                <a:srgbClr val="00A466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664252" y="5394099"/>
            <a:ext cx="13650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Segoe"/>
              </a:rPr>
              <a:t> R version 1.0.0 was released on February 29, 2000.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580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Lengua franca de la estadística – ciencia de datos</a:t>
            </a:r>
          </a:p>
          <a:p>
            <a:r>
              <a:rPr lang="es-CO" dirty="0" smtClean="0"/>
              <a:t>Millones de usuarios alrededor del mundo</a:t>
            </a:r>
          </a:p>
          <a:p>
            <a:r>
              <a:rPr lang="es-CO" dirty="0" smtClean="0"/>
              <a:t>100 % libre (Open </a:t>
            </a:r>
            <a:r>
              <a:rPr lang="es-CO" dirty="0" err="1" smtClean="0"/>
              <a:t>Source</a:t>
            </a:r>
            <a:r>
              <a:rPr lang="es-CO" dirty="0" smtClean="0"/>
              <a:t>)</a:t>
            </a:r>
          </a:p>
          <a:p>
            <a:r>
              <a:rPr lang="es-CO" dirty="0" smtClean="0"/>
              <a:t>Mejor en visualización de datos</a:t>
            </a:r>
          </a:p>
          <a:p>
            <a:r>
              <a:rPr lang="es-CO" dirty="0" smtClean="0"/>
              <a:t>Miles de </a:t>
            </a:r>
            <a:r>
              <a:rPr lang="es-CO" dirty="0"/>
              <a:t>p</a:t>
            </a:r>
            <a:r>
              <a:rPr lang="es-CO" dirty="0" smtClean="0"/>
              <a:t>aquetes para R</a:t>
            </a:r>
          </a:p>
          <a:p>
            <a:r>
              <a:rPr lang="es-CO" dirty="0" smtClean="0"/>
              <a:t>Vibrante comunidad –dispuesta a ayudar-</a:t>
            </a:r>
          </a:p>
          <a:p>
            <a:r>
              <a:rPr lang="es-CO" dirty="0" smtClean="0"/>
              <a:t>Verdadero lenguaje de programación</a:t>
            </a:r>
            <a:endParaRPr lang="es-CO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b="1" dirty="0" smtClean="0"/>
              <a:t>¿Por qué usar R?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7929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6389" y="1795753"/>
            <a:ext cx="9818716" cy="585066"/>
          </a:xfrm>
        </p:spPr>
        <p:txBody>
          <a:bodyPr>
            <a:noAutofit/>
          </a:bodyPr>
          <a:lstStyle/>
          <a:p>
            <a:r>
              <a:rPr lang="es-CO" dirty="0" smtClean="0"/>
              <a:t>Tener claro que R es un lenguaje de programación. Curva de aprendizaje lenta.</a:t>
            </a:r>
            <a:endParaRPr lang="es-CO" dirty="0" smtClean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979517" y="157756"/>
            <a:ext cx="10515600" cy="865506"/>
          </a:xfrm>
        </p:spPr>
        <p:txBody>
          <a:bodyPr/>
          <a:lstStyle/>
          <a:p>
            <a:r>
              <a:rPr lang="es-CO" b="1" dirty="0" smtClean="0"/>
              <a:t>¿Recomendaciones para aprender R?</a:t>
            </a:r>
            <a:endParaRPr lang="es-CO" b="1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838200" y="3435164"/>
            <a:ext cx="10515600" cy="58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Es una carrera de resistencia y no de velocidad</a:t>
            </a:r>
            <a:endParaRPr lang="es-CO" dirty="0" smtClean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8200" y="4192965"/>
            <a:ext cx="10515600" cy="58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Ser modesto. </a:t>
            </a:r>
            <a:r>
              <a:rPr lang="es-CO" dirty="0"/>
              <a:t>¡</a:t>
            </a:r>
            <a:r>
              <a:rPr lang="es-CO" dirty="0" smtClean="0"/>
              <a:t>El </a:t>
            </a:r>
            <a:r>
              <a:rPr lang="es-CO" dirty="0" smtClean="0">
                <a:solidFill>
                  <a:srgbClr val="FF0000"/>
                </a:solidFill>
              </a:rPr>
              <a:t>reto con R </a:t>
            </a:r>
            <a:r>
              <a:rPr lang="es-CO" dirty="0" smtClean="0"/>
              <a:t>no es estar actualizado sino lo menos desactualizado posible!</a:t>
            </a:r>
            <a:endParaRPr lang="es-CO" dirty="0" smtClean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896389" y="2850098"/>
            <a:ext cx="9818716" cy="58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Tolerantes al “fracaso” y dispuestos aprender.</a:t>
            </a:r>
            <a:endParaRPr lang="es-CO" dirty="0" smtClean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38200" y="5247310"/>
            <a:ext cx="10515600" cy="58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Ser curioso</a:t>
            </a:r>
            <a:endParaRPr lang="es-CO" dirty="0" smtClean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838200" y="5922525"/>
            <a:ext cx="10515600" cy="58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Apoyarse en la comunidad -los que saben-</a:t>
            </a:r>
            <a:endParaRPr lang="es-CO" dirty="0" smtClean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896389" y="1120538"/>
            <a:ext cx="9818716" cy="5850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Necesidad. ¡Lo que no se usa se olvida o tiende a desaparecer!</a:t>
            </a:r>
            <a:endParaRPr lang="es-CO" dirty="0" smtClean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34" y="6095974"/>
            <a:ext cx="806560" cy="6625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200" y="5539843"/>
            <a:ext cx="1393679" cy="10150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794" y="5279666"/>
            <a:ext cx="689000" cy="689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200" y="4950766"/>
            <a:ext cx="985731" cy="76181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6181" y="4836479"/>
            <a:ext cx="917848" cy="1040971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0435952" y="5939705"/>
            <a:ext cx="1396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/>
              <a:t>Conferencias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79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8" grpId="0"/>
      <p:bldP spid="9" grpId="0"/>
      <p:bldP spid="10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2" y="3014480"/>
            <a:ext cx="5104030" cy="31640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02" y="3014480"/>
            <a:ext cx="5070763" cy="31640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829" y="1940785"/>
            <a:ext cx="1762970" cy="999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360" y="1933487"/>
            <a:ext cx="1123483" cy="999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2764853" y="2174717"/>
            <a:ext cx="335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+</a:t>
            </a:r>
            <a:endParaRPr lang="es-CO" sz="2400" dirty="0"/>
          </a:p>
        </p:txBody>
      </p:sp>
      <p:sp>
        <p:nvSpPr>
          <p:cNvPr id="12" name="Rectángulo 11"/>
          <p:cNvSpPr/>
          <p:nvPr/>
        </p:nvSpPr>
        <p:spPr>
          <a:xfrm>
            <a:off x="6500326" y="6178500"/>
            <a:ext cx="50603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/>
              <a:t>Fuente: </a:t>
            </a:r>
          </a:p>
          <a:p>
            <a:r>
              <a:rPr lang="es-CO" sz="1100" dirty="0" smtClean="0"/>
              <a:t>https://i.pinimg.com/originals/e7/0a/b5/e70ab599451d0ed962b4043a4b6a5123.jpg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612711" y="615564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 smtClean="0"/>
              <a:t>Fuente: </a:t>
            </a:r>
          </a:p>
          <a:p>
            <a:r>
              <a:rPr lang="es-CO" sz="1100" dirty="0" smtClean="0"/>
              <a:t>https://www.forestalmaderero.com/wp-content/uploads/2017/12/arbol-de-guanacaste.jpg</a:t>
            </a:r>
            <a:endParaRPr lang="es-CO" sz="11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683582" y="199414"/>
            <a:ext cx="29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 smtClean="0"/>
              <a:t>ALCANCE DEL CURSO</a:t>
            </a:r>
            <a:endParaRPr lang="es-CO" sz="2400" b="1" dirty="0"/>
          </a:p>
        </p:txBody>
      </p:sp>
      <p:sp>
        <p:nvSpPr>
          <p:cNvPr id="15" name="Rectángulo 14"/>
          <p:cNvSpPr/>
          <p:nvPr/>
        </p:nvSpPr>
        <p:spPr>
          <a:xfrm>
            <a:off x="2002175" y="1080960"/>
            <a:ext cx="214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¿Qué es R y Rstudio?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021331" y="1162024"/>
            <a:ext cx="4018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solidFill>
                  <a:srgbClr val="FF0000"/>
                </a:solidFill>
              </a:rPr>
              <a:t>¿Qué aprenderemos de R y </a:t>
            </a:r>
            <a:r>
              <a:rPr lang="es-CO" dirty="0" err="1" smtClean="0">
                <a:solidFill>
                  <a:srgbClr val="FF0000"/>
                </a:solidFill>
              </a:rPr>
              <a:t>Rstudio</a:t>
            </a:r>
            <a:r>
              <a:rPr lang="es-CO" dirty="0" smtClean="0">
                <a:solidFill>
                  <a:srgbClr val="FF0000"/>
                </a:solidFill>
              </a:rPr>
              <a:t> en este curso?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7" name="Flecha abajo 16"/>
          <p:cNvSpPr/>
          <p:nvPr/>
        </p:nvSpPr>
        <p:spPr>
          <a:xfrm>
            <a:off x="2839498" y="1482178"/>
            <a:ext cx="335902" cy="325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Flecha abajo 17"/>
          <p:cNvSpPr/>
          <p:nvPr/>
        </p:nvSpPr>
        <p:spPr>
          <a:xfrm>
            <a:off x="8822375" y="1888840"/>
            <a:ext cx="416203" cy="51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884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357</Words>
  <Application>Microsoft Office PowerPoint</Application>
  <PresentationFormat>Panorámica</PresentationFormat>
  <Paragraphs>75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Open Sans</vt:lpstr>
      <vt:lpstr>Segoe</vt:lpstr>
      <vt:lpstr>Tema de Office</vt:lpstr>
      <vt:lpstr>UN PRIMER CURSO DE R</vt:lpstr>
      <vt:lpstr>Un minuto en Internet</vt:lpstr>
      <vt:lpstr>Herramientas disponibles para la gestión de datos</vt:lpstr>
      <vt:lpstr>¿Qué es R y Rstudio?</vt:lpstr>
      <vt:lpstr>Empresas que usan R</vt:lpstr>
      <vt:lpstr>Popularidad de R</vt:lpstr>
      <vt:lpstr>¿Por qué usar R?</vt:lpstr>
      <vt:lpstr>¿Recomendaciones para aprender R?</vt:lpstr>
      <vt:lpstr>Presentación de PowerPoint</vt:lpstr>
      <vt:lpstr>¿Enfoque del curso?</vt:lpstr>
      <vt:lpstr>Contenido del Curso – 5 Componentes</vt:lpstr>
      <vt:lpstr>Estrategia de Formación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jm</dc:creator>
  <cp:lastModifiedBy>jm</cp:lastModifiedBy>
  <cp:revision>18</cp:revision>
  <dcterms:created xsi:type="dcterms:W3CDTF">2020-07-05T02:09:38Z</dcterms:created>
  <dcterms:modified xsi:type="dcterms:W3CDTF">2020-08-07T21:17:06Z</dcterms:modified>
</cp:coreProperties>
</file>